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77" r:id="rId2"/>
    <p:sldId id="274" r:id="rId3"/>
    <p:sldId id="275" r:id="rId4"/>
    <p:sldId id="280" r:id="rId5"/>
    <p:sldId id="281" r:id="rId6"/>
    <p:sldId id="279" r:id="rId7"/>
    <p:sldId id="285" r:id="rId8"/>
    <p:sldId id="283" r:id="rId9"/>
    <p:sldId id="284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o Pata" initials="M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7193"/>
    <a:srgbClr val="432B3E"/>
    <a:srgbClr val="976A98"/>
    <a:srgbClr val="D52B1C"/>
    <a:srgbClr val="A31944"/>
    <a:srgbClr val="638CA4"/>
    <a:srgbClr val="14467B"/>
    <a:srgbClr val="E12E30"/>
    <a:srgbClr val="0099D5"/>
    <a:srgbClr val="90A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7"/>
    <p:restoredTop sz="94507"/>
  </p:normalViewPr>
  <p:slideViewPr>
    <p:cSldViewPr snapToGrid="0" snapToObjects="1">
      <p:cViewPr varScale="1">
        <p:scale>
          <a:sx n="135" d="100"/>
          <a:sy n="135" d="100"/>
        </p:scale>
        <p:origin x="192" y="4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4EBA3-3934-524E-8A73-AFE6F14643AF}" type="datetimeFigureOut">
              <a:rPr lang="it-IT" smtClean="0"/>
              <a:t>25/09/22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49C6E-BA8E-8143-B34B-86127B909F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43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951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2BD009E0-D265-0B4B-8FCA-D4EF994EB27B}"/>
              </a:ext>
            </a:extLst>
          </p:cNvPr>
          <p:cNvSpPr/>
          <p:nvPr userDrawn="1"/>
        </p:nvSpPr>
        <p:spPr>
          <a:xfrm>
            <a:off x="2495708" y="4313027"/>
            <a:ext cx="4152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00" dirty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Un servizio di aggiornamento scientifico</a:t>
            </a:r>
            <a:br>
              <a:rPr lang="it-IT" sz="900" dirty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it-IT" sz="900" dirty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realizzato con un contributo educazionale non condizionante di</a:t>
            </a:r>
            <a:endParaRPr lang="it-IT" sz="900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DE552B8-F3E9-1743-83FF-793FFE19D42B}"/>
              </a:ext>
            </a:extLst>
          </p:cNvPr>
          <p:cNvSpPr/>
          <p:nvPr userDrawn="1"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0BCE9BA-35DF-95FE-AB57-7D27306C53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206" t="18880" r="6580" b="17314"/>
          <a:stretch/>
        </p:blipFill>
        <p:spPr>
          <a:xfrm>
            <a:off x="3918941" y="4630989"/>
            <a:ext cx="1306119" cy="396968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68B635E8-5CC7-8D41-ADD5-A895ECB7744D}"/>
              </a:ext>
            </a:extLst>
          </p:cNvPr>
          <p:cNvSpPr/>
          <p:nvPr userDrawn="1"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B0224E9A-D2AE-8889-9BF6-BCD012EDA6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53094" cy="1802015"/>
          </a:xfrm>
          <a:prstGeom prst="rect">
            <a:avLst/>
          </a:prstGeom>
        </p:spPr>
      </p:pic>
      <p:sp>
        <p:nvSpPr>
          <p:cNvPr id="4" name="Triangolo 3">
            <a:extLst>
              <a:ext uri="{FF2B5EF4-FFF2-40B4-BE49-F238E27FC236}">
                <a16:creationId xmlns:a16="http://schemas.microsoft.com/office/drawing/2014/main" id="{A509DD4A-9B79-F6FE-71DC-295AB08C0E96}"/>
              </a:ext>
            </a:extLst>
          </p:cNvPr>
          <p:cNvSpPr/>
          <p:nvPr userDrawn="1"/>
        </p:nvSpPr>
        <p:spPr>
          <a:xfrm>
            <a:off x="4269850" y="1616916"/>
            <a:ext cx="604300" cy="1855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BB7CCB5-3A9D-4DD3-6649-2F107215EE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25170" y="1868367"/>
            <a:ext cx="1493660" cy="281317"/>
          </a:xfrm>
          <a:prstGeom prst="rect">
            <a:avLst/>
          </a:prstGeom>
        </p:spPr>
      </p:pic>
      <p:pic>
        <p:nvPicPr>
          <p:cNvPr id="10" name="Immagine 9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436A7F57-D513-8AB3-3330-48CCC642C8F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41550" y="2411946"/>
            <a:ext cx="4660900" cy="1676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59" y="2595892"/>
            <a:ext cx="7796720" cy="401934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5029C74-8FA8-8645-B96F-3E4AABC53F53}"/>
              </a:ext>
            </a:extLst>
          </p:cNvPr>
          <p:cNvSpPr/>
          <p:nvPr userDrawn="1"/>
        </p:nvSpPr>
        <p:spPr>
          <a:xfrm>
            <a:off x="-9427" y="4922524"/>
            <a:ext cx="91800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70EBCEE-B5E3-4644-960A-A6AC416C6D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56790"/>
            <a:ext cx="831424" cy="1440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F1E87B41-3501-1743-BD32-D43DE7453B3B}"/>
              </a:ext>
            </a:extLst>
          </p:cNvPr>
          <p:cNvSpPr/>
          <p:nvPr userDrawn="1"/>
        </p:nvSpPr>
        <p:spPr>
          <a:xfrm>
            <a:off x="3554519" y="4930799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4A0DBD3-2D76-61A3-83C2-802067C352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46797D3-B613-8A97-22B1-00D525CA57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86286"/>
          <a:stretch/>
        </p:blipFill>
        <p:spPr>
          <a:xfrm>
            <a:off x="-85481" y="-33115"/>
            <a:ext cx="9314963" cy="252001"/>
          </a:xfrm>
          <a:prstGeom prst="rect">
            <a:avLst/>
          </a:prstGeom>
        </p:spPr>
      </p:pic>
      <p:pic>
        <p:nvPicPr>
          <p:cNvPr id="8" name="Immagine 7" descr="Immagine che contiene fiore, pianta, grafica vettoriale&#10;&#10;Descrizione generata automaticamente">
            <a:extLst>
              <a:ext uri="{FF2B5EF4-FFF2-40B4-BE49-F238E27FC236}">
                <a16:creationId xmlns:a16="http://schemas.microsoft.com/office/drawing/2014/main" id="{7254C90C-CA36-F7E4-182C-CE801946A6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3220"/>
          <a:stretch/>
        </p:blipFill>
        <p:spPr>
          <a:xfrm>
            <a:off x="4063116" y="551929"/>
            <a:ext cx="1017768" cy="827376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736498A3-5ACF-751E-EA7A-9BB931E463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7563" t="-18467" r="1641"/>
          <a:stretch/>
        </p:blipFill>
        <p:spPr>
          <a:xfrm>
            <a:off x="3077155" y="1315031"/>
            <a:ext cx="2989690" cy="25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4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A2203DD-56AB-F3DA-AFDB-64BB95FAE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5"/>
          </a:xfrm>
        </p:spPr>
        <p:txBody>
          <a:bodyPr/>
          <a:lstStyle>
            <a:lvl1pPr>
              <a:buClr>
                <a:srgbClr val="A31944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A31944"/>
              </a:buClr>
              <a:defRPr sz="17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31944"/>
              </a:buCl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31944"/>
              </a:buClr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</a:t>
            </a:r>
            <a:r>
              <a:rPr lang="it-IT" dirty="0" err="1"/>
              <a:t>livell</a:t>
            </a:r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25DD1E9-603A-F244-BDF0-DB9FE56531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56790"/>
            <a:ext cx="831424" cy="1440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305A19E-AB4B-374B-B09E-7E1FD05D3999}"/>
              </a:ext>
            </a:extLst>
          </p:cNvPr>
          <p:cNvSpPr/>
          <p:nvPr userDrawn="1"/>
        </p:nvSpPr>
        <p:spPr>
          <a:xfrm>
            <a:off x="3554519" y="4930799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DC40AC1-91AF-6A7D-E7F3-A4E1AB79A8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478" y="55436"/>
            <a:ext cx="897344" cy="176401"/>
          </a:xfrm>
          <a:prstGeom prst="rect">
            <a:avLst/>
          </a:prstGeom>
        </p:spPr>
      </p:pic>
      <p:pic>
        <p:nvPicPr>
          <p:cNvPr id="4" name="Immagine 3" descr="Immagine che contiene fiore, pianta, grafica vettoriale&#10;&#10;Descrizione generata automaticamente">
            <a:extLst>
              <a:ext uri="{FF2B5EF4-FFF2-40B4-BE49-F238E27FC236}">
                <a16:creationId xmlns:a16="http://schemas.microsoft.com/office/drawing/2014/main" id="{99A41C38-E876-C46C-B55A-16689BC85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478D143-A5EC-2EEC-A481-24C7A1168D7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356607" y="69721"/>
            <a:ext cx="3222685" cy="2127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0376AF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800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:a16="http://schemas.microsoft.com/office/drawing/2014/main" id="{E51CED3C-E2B4-9943-B421-A6176C2DC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941982"/>
            <a:ext cx="9144000" cy="121982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it-IT" dirty="0"/>
              <a:t>Associazione tra inibitori CDK4/6 e tromboembolia venosa</a:t>
            </a:r>
            <a:br>
              <a:rPr lang="it-IT" dirty="0"/>
            </a:br>
            <a:r>
              <a:rPr lang="it-IT" dirty="0"/>
              <a:t>in pazienti con carcinoma mammario HR-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4FB0BFB-F32D-6745-A2C5-59BD71B7DD8F}"/>
              </a:ext>
            </a:extLst>
          </p:cNvPr>
          <p:cNvSpPr/>
          <p:nvPr/>
        </p:nvSpPr>
        <p:spPr>
          <a:xfrm>
            <a:off x="0" y="4108861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Presentato da: </a:t>
            </a:r>
            <a:r>
              <a:rPr lang="it-IT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Kyaw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Thein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*, et al.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*Hematology and Medical Oncology Division, OHSU - Oregon Health Science University, Portland, OR, USA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03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03EC0749-7153-DE41-BD62-C2836149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8173518" cy="3348062"/>
          </a:xfrm>
        </p:spPr>
        <p:txBody>
          <a:bodyPr>
            <a:normAutofit/>
          </a:bodyPr>
          <a:lstStyle/>
          <a:p>
            <a:r>
              <a:rPr lang="it-IT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Gli inibitori delle chinasi ciclina-dipendenti 4/6 (CDK4/6i) palbociclib, ribociclib e abemaciclib hanno rivoluzionato il trattamento del carcinoma mammario metastatico HER2-; tuttavia, il loro impiego comporta un rischio significativo di eventi avversi di natura tromboembolica.</a:t>
            </a:r>
            <a:endParaRPr lang="it-IT" sz="1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Vengono presentati i risultati di una metanalisi della letteratura che ha preso in considerazione tutti gli studi randomizzati controllati con CDK4/6i pubblicati in MEDLINE ed EMBASE o presentati in sede congressuale dall’avvio dell’analisi fino a marzo 2022 e che citassero l’insorgenza di trombosi venosa profonda/embolia polmonare come possibile effetto avverso del trattamento.</a:t>
            </a:r>
            <a:endParaRPr lang="it-IT" sz="1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25A7332-9A05-FF43-9909-628E27D21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MESSAGGI CHIAVE</a:t>
            </a:r>
          </a:p>
        </p:txBody>
      </p:sp>
    </p:spTree>
    <p:extLst>
      <p:ext uri="{BB962C8B-B14F-4D97-AF65-F5344CB8AC3E}">
        <p14:creationId xmlns:p14="http://schemas.microsoft.com/office/powerpoint/2010/main" val="2124555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03EC0749-7153-DE41-BD62-C2836149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8173518" cy="3348062"/>
          </a:xfrm>
        </p:spPr>
        <p:txBody>
          <a:bodyPr>
            <a:normAutofit/>
          </a:bodyPr>
          <a:lstStyle/>
          <a:p>
            <a:r>
              <a:rPr lang="it-IT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Dall’analisi è emerso un aumento significativo del rischio di tromboembolia venosa (TEV) nei bracci CDK4/6i rispetto ai controlli, con un rapporto di rischio aggregato di 2,33 (IC 95%: 1,37-3,97, </a:t>
            </a:r>
            <a:r>
              <a:rPr lang="it-IT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it-IT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= 0,002) e una differenza assoluta di rischio di 0,01 (IC 95%: 0,01-0,02, </a:t>
            </a:r>
            <a:r>
              <a:rPr lang="it-IT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it-IT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&lt;0,0001). L’aumento di rischio è stato confermato nella quasi totalità dei sottogruppi analizzati.</a:t>
            </a:r>
            <a:endParaRPr lang="it-IT" sz="1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TEV rappresenta la seconda causa di morte nel paziente oncologico in terapia con farmaci antitumorali; il monitoraggio attento del rischio e l’intervento tempestivo allo sviluppo di sintomi/segni suggestivi di un quadro tromboembolico rivestono dunque un’importanza cruciale.</a:t>
            </a:r>
            <a:endParaRPr lang="it-IT" sz="1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25A7332-9A05-FF43-9909-628E27D21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MESSAGGI CHIAVE</a:t>
            </a:r>
          </a:p>
        </p:txBody>
      </p:sp>
    </p:spTree>
    <p:extLst>
      <p:ext uri="{BB962C8B-B14F-4D97-AF65-F5344CB8AC3E}">
        <p14:creationId xmlns:p14="http://schemas.microsoft.com/office/powerpoint/2010/main" val="460147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3EE6C81-5CC4-39E0-D709-FB8E4F298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5210"/>
            <a:ext cx="8140446" cy="357768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it-IT" sz="2300" i="1" dirty="0"/>
              <a:t>Cosa c’è di noto su questo argomento?</a:t>
            </a:r>
            <a:endParaRPr lang="it-IT" sz="2300" dirty="0"/>
          </a:p>
          <a:p>
            <a:pPr>
              <a:lnSpc>
                <a:spcPct val="120000"/>
              </a:lnSpc>
            </a:pPr>
            <a:r>
              <a:rPr lang="it-IT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È stato dimostrato che le chinasi ciclina-dipendenti (CDK), in particolare CDK4/6, conferiscono resistenza alla terapia ormonale in pazienti con carcinoma mammario (BC).</a:t>
            </a:r>
            <a:endParaRPr lang="it-IT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it-IT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 trattamento con inibitori CDK (</a:t>
            </a:r>
            <a:r>
              <a:rPr lang="it-IT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CDKi</a:t>
            </a:r>
            <a:r>
              <a:rPr lang="it-IT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in associazione a terapia endocrina (ET) presenta un’attività antitumorale significativa e produce un beneficio in sopravvivenza in pazienti con BC HR+.</a:t>
            </a:r>
            <a:endParaRPr lang="it-IT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it-IT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 oggi, tre </a:t>
            </a:r>
            <a:r>
              <a:rPr lang="it-IT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CDKi</a:t>
            </a:r>
            <a:r>
              <a:rPr lang="it-IT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hanno ricevuto l’approvazione della Food and Drug Administration</a:t>
            </a:r>
            <a:r>
              <a:rPr lang="it-IT" i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(FDA), l’ente statunitense preposto al controllo di alimenti e farmaci.</a:t>
            </a:r>
            <a:endParaRPr lang="it-IT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it-IT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recente approvazione di abemaciclib nel </a:t>
            </a:r>
            <a:r>
              <a:rPr lang="it-IT" i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setting</a:t>
            </a:r>
            <a:r>
              <a:rPr lang="it-IT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adiuvante ha ulteriormente accresciuto l’interesse verso l’impiego di tale classe di farmaci.</a:t>
            </a:r>
            <a:endParaRPr lang="it-IT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it-IT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Malgrado i benefici dimostrati, il trattamento con </a:t>
            </a:r>
            <a:r>
              <a:rPr lang="it-IT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CDKi</a:t>
            </a:r>
            <a:r>
              <a:rPr lang="it-IT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si associa a un rischio considerevole di tromboembolia venosa (TEV).</a:t>
            </a:r>
            <a:endParaRPr lang="it-IT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it-IT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È stata pertanto condotta una metanalisi aggiornata di studi randomizzati controllati (RCT) con l’obiettivo di determinare il rischio di TEV in pazienti con BC.</a:t>
            </a:r>
            <a:endParaRPr lang="it-IT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057994E7-8DC4-B9E2-B42D-84D54EFD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BACKGROUND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248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3EE6C81-5CC4-39E0-D709-FB8E4F298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8007350" cy="3263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Come è stato condotto questo studio?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Sono stati consultati i database MEDLINE ed EMBASE e gli abstract congressuali presentati dall’inizio dello studio fino a marzo 2022.</a:t>
            </a:r>
            <a:endParaRPr lang="it-IT" sz="16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Nell’analisi sono state incluse le pubblicazioni che citavano la trombosi venosa profonda e l’embolia polmonare come possibile effetto avverso.</a:t>
            </a:r>
            <a:endParaRPr lang="it-IT" sz="16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L’eterogeneità è stata valutata con statistica </a:t>
            </a:r>
            <a:r>
              <a:rPr lang="it-IT" sz="16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</a:t>
            </a:r>
            <a:r>
              <a:rPr lang="it-IT" sz="1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 Cochran.</a:t>
            </a:r>
            <a:endParaRPr lang="it-IT" sz="16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Come approccio </a:t>
            </a:r>
            <a:r>
              <a:rPr lang="it-IT" sz="16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metanalitico</a:t>
            </a:r>
            <a:r>
              <a:rPr lang="it-IT" sz="1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primario è stato utilizzato il metodo di </a:t>
            </a:r>
            <a:r>
              <a:rPr lang="it-IT" sz="16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Mantel-Haenszel</a:t>
            </a:r>
            <a:r>
              <a:rPr lang="it-IT" sz="1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(MH) con modello a effetti casuali. In questo modo, sono stati calcolati il rapporto di rischio (RR) aggregato stimato e la differenza di rischio (RD), insieme al relativo intervallo di confidenza (IC) al 95%.</a:t>
            </a:r>
            <a:endParaRPr lang="it-IT" sz="16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057994E7-8DC4-B9E2-B42D-84D54EFD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BACKGROUND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5463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CEB3C9E4-962A-DBFE-6699-B3AAC12AB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69218"/>
            <a:ext cx="8186167" cy="355939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it-IT" sz="19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Cosa aggiunge questo studio?</a:t>
            </a:r>
            <a:endParaRPr lang="it-IT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it-IT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Sono risultati idonei dieci RCT di fase III e quattro studi di fase II, per un totale di 16.871 pazienti.</a:t>
            </a:r>
            <a:endParaRPr lang="it-IT" sz="1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it-IT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Gli studi selezionati riguardavano l’uso di tre </a:t>
            </a:r>
            <a:r>
              <a:rPr lang="it-IT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CDKi</a:t>
            </a:r>
            <a:r>
              <a:rPr lang="it-IT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(palbociclib, ribociclib e abemaciclib).</a:t>
            </a:r>
            <a:endParaRPr lang="it-IT" sz="1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it-IT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L’incidenza di TEV è risultata pari a 217 (2,4%) nei bracci </a:t>
            </a:r>
            <a:r>
              <a:rPr lang="it-IT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CDKi</a:t>
            </a:r>
            <a:r>
              <a:rPr lang="it-IT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vs 63 (0,8%) nei gruppi di controllo, rispettivamente.</a:t>
            </a:r>
            <a:endParaRPr lang="it-IT" sz="1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it-IT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L’RR aggregato per lo sviluppo di TEV è stato di 2,33 (IC 95%: 1,37-3,97, </a:t>
            </a:r>
            <a:r>
              <a:rPr lang="it-IT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it-IT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= 0,002), con un valore assoluto di RD di 0,01 (IC 95%: 0,01-0,02, </a:t>
            </a:r>
            <a:r>
              <a:rPr lang="it-IT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it-IT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&lt;0,0001).</a:t>
            </a:r>
            <a:endParaRPr lang="it-IT" sz="1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it-IT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Ulteriori analisi di sottogruppo hanno dimostrato un aumento statisticamente significativo del rischio di TEV nella malattia metastatica (RR, 2,24; IC 95%: 1,10-4,53, </a:t>
            </a:r>
            <a:r>
              <a:rPr lang="it-IT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it-IT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= 0,03), nel BC in stadio iniziale (RR, 2,95; IC 95%: 1,48-5,89, </a:t>
            </a:r>
            <a:r>
              <a:rPr lang="it-IT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it-IT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= 0,002), in pazienti in terapia di prima linea per BC metastatico (RR, 2,52; IC 95%: 1,16-5,44, </a:t>
            </a:r>
            <a:r>
              <a:rPr lang="it-IT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it-IT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= 0,02), in pazienti in terapia con ET non contenente fulvestrant (RR, 2,47; IC 95%: 1,43-4,26, </a:t>
            </a:r>
            <a:r>
              <a:rPr lang="it-IT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it-IT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= 0,001) e in associazione al trattamento con palbociclib (RR, 2,12; IC 95%: 1,17-3,82, </a:t>
            </a:r>
            <a:r>
              <a:rPr lang="it-IT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it-IT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= 0,01) e abemaciclib (RR, 3,96; IC 95%: 1,75-8,98, </a:t>
            </a:r>
            <a:r>
              <a:rPr lang="it-IT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it-IT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= 0,001).</a:t>
            </a:r>
            <a:endParaRPr lang="it-IT" sz="1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159B9E04-870B-B8FA-6636-5642944B5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</a:t>
            </a:r>
          </a:p>
        </p:txBody>
      </p:sp>
    </p:spTree>
    <p:extLst>
      <p:ext uri="{BB962C8B-B14F-4D97-AF65-F5344CB8AC3E}">
        <p14:creationId xmlns:p14="http://schemas.microsoft.com/office/powerpoint/2010/main" val="2722901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D83B7ADA-A97F-CBA9-419C-F1F1BAD66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Qual è l’impatto di questo studio sulla pratica clinica?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pazienti dei bracci </a:t>
            </a:r>
            <a:r>
              <a:rPr lang="it-IT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CDKi</a:t>
            </a:r>
            <a:r>
              <a:rPr lang="it-IT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hanno manifestato un incremento significativo del rischio di TEV rispetto ai gruppi di controllo.</a:t>
            </a:r>
            <a:endParaRPr lang="it-IT" sz="1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Rimangono fondamentali il monitoraggio vigile di tale rischio e l’intervento tempestivo allo sviluppo del quadro tromboembolico.</a:t>
            </a:r>
            <a:endParaRPr lang="it-IT" sz="1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C0F05284-477D-2E06-495C-EBC32A94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CONCLUSIONI E PROSPETTIVE</a:t>
            </a:r>
          </a:p>
        </p:txBody>
      </p:sp>
    </p:spTree>
    <p:extLst>
      <p:ext uri="{BB962C8B-B14F-4D97-AF65-F5344CB8AC3E}">
        <p14:creationId xmlns:p14="http://schemas.microsoft.com/office/powerpoint/2010/main" val="1207362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2286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401</TotalTime>
  <Words>824</Words>
  <Application>Microsoft Macintosh PowerPoint</Application>
  <PresentationFormat>Presentazione su schermo (16:9)</PresentationFormat>
  <Paragraphs>35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Tema di Office</vt:lpstr>
      <vt:lpstr>Presentazione standard di PowerPoint</vt:lpstr>
      <vt:lpstr>Presentazione standard di PowerPoint</vt:lpstr>
      <vt:lpstr>MESSAGGI CHIAVE</vt:lpstr>
      <vt:lpstr>MESSAGGI CHIAVE</vt:lpstr>
      <vt:lpstr>BACKGROUND</vt:lpstr>
      <vt:lpstr>BACKGROUND</vt:lpstr>
      <vt:lpstr>RISULTATI</vt:lpstr>
      <vt:lpstr>CONCLUSIONI E PROSPETTIVE</vt:lpstr>
      <vt:lpstr>Presentazione standard di PowerPoint</vt:lpstr>
    </vt:vector>
  </TitlesOfParts>
  <Manager/>
  <Company>Infomedica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ESMO22 | BC | CDK4/6i</dc:title>
  <dc:subject/>
  <dc:creator>Giorgio Mantovani</dc:creator>
  <cp:keywords/>
  <dc:description/>
  <cp:lastModifiedBy>Giorgio Mantovani</cp:lastModifiedBy>
  <cp:revision>237</cp:revision>
  <dcterms:created xsi:type="dcterms:W3CDTF">2019-04-12T11:26:00Z</dcterms:created>
  <dcterms:modified xsi:type="dcterms:W3CDTF">2022-09-25T15:20:52Z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